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4" r:id="rId3"/>
    <p:sldId id="267" r:id="rId4"/>
    <p:sldId id="265" r:id="rId5"/>
    <p:sldId id="268" r:id="rId6"/>
    <p:sldId id="275" r:id="rId7"/>
    <p:sldId id="272" r:id="rId8"/>
    <p:sldId id="273" r:id="rId9"/>
    <p:sldId id="269" r:id="rId10"/>
    <p:sldId id="274" r:id="rId11"/>
    <p:sldId id="271" r:id="rId12"/>
    <p:sldId id="270" r:id="rId13"/>
    <p:sldId id="276" r:id="rId14"/>
    <p:sldId id="27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0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99" autoAdjust="0"/>
    <p:restoredTop sz="90720" autoAdjust="0"/>
  </p:normalViewPr>
  <p:slideViewPr>
    <p:cSldViewPr>
      <p:cViewPr varScale="1">
        <p:scale>
          <a:sx n="64" d="100"/>
          <a:sy n="64" d="100"/>
        </p:scale>
        <p:origin x="1136"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2" d="100"/>
          <a:sy n="92" d="100"/>
        </p:scale>
        <p:origin x="-2648"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0B2347B-F371-4B59-992D-BF136017EBD4}" type="datetimeFigureOut">
              <a:rPr lang="en-US" smtClean="0"/>
              <a:t>10/19/2018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36FD648-97E3-4403-839A-90BFB34F69E4}" type="slidenum">
              <a:rPr lang="en-US" smtClean="0"/>
              <a:t>‹#›</a:t>
            </a:fld>
            <a:endParaRPr lang="en-US"/>
          </a:p>
        </p:txBody>
      </p:sp>
    </p:spTree>
    <p:extLst>
      <p:ext uri="{BB962C8B-B14F-4D97-AF65-F5344CB8AC3E}">
        <p14:creationId xmlns:p14="http://schemas.microsoft.com/office/powerpoint/2010/main" val="3811065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C935E72-9B82-4D21-A286-6E78ED3278A3}" type="datetimeFigureOut">
              <a:rPr lang="en-US" smtClean="0"/>
              <a:t>10/19/2018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D7FC295-7663-40B8-9235-1490CABB6813}" type="slidenum">
              <a:rPr lang="en-US" smtClean="0"/>
              <a:t>‹#›</a:t>
            </a:fld>
            <a:endParaRPr lang="en-US"/>
          </a:p>
        </p:txBody>
      </p:sp>
    </p:spTree>
    <p:extLst>
      <p:ext uri="{BB962C8B-B14F-4D97-AF65-F5344CB8AC3E}">
        <p14:creationId xmlns:p14="http://schemas.microsoft.com/office/powerpoint/2010/main" val="134237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a:t>
            </a:r>
            <a:r>
              <a:rPr lang="en-US" baseline="0" dirty="0" smtClean="0"/>
              <a:t> 8-18-15</a:t>
            </a:r>
            <a:r>
              <a:rPr lang="en-US" dirty="0" smtClean="0"/>
              <a:t>, 2015</a:t>
            </a:r>
            <a:endParaRPr lang="en-US" dirty="0"/>
          </a:p>
        </p:txBody>
      </p:sp>
      <p:sp>
        <p:nvSpPr>
          <p:cNvPr id="4" name="Slide Number Placeholder 3"/>
          <p:cNvSpPr>
            <a:spLocks noGrp="1"/>
          </p:cNvSpPr>
          <p:nvPr>
            <p:ph type="sldNum" sz="quarter" idx="10"/>
          </p:nvPr>
        </p:nvSpPr>
        <p:spPr/>
        <p:txBody>
          <a:bodyPr/>
          <a:lstStyle/>
          <a:p>
            <a:fld id="{0D7FC295-7663-40B8-9235-1490CABB6813}" type="slidenum">
              <a:rPr lang="en-US" smtClean="0"/>
              <a:t>1</a:t>
            </a:fld>
            <a:endParaRPr lang="en-US"/>
          </a:p>
        </p:txBody>
      </p:sp>
    </p:spTree>
    <p:extLst>
      <p:ext uri="{BB962C8B-B14F-4D97-AF65-F5344CB8AC3E}">
        <p14:creationId xmlns:p14="http://schemas.microsoft.com/office/powerpoint/2010/main" val="350054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0371615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975367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92141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47428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5371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4572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360145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97687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453042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232217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45AEC-76E3-499B-87A9-607830C765A4}" type="datetimeFigureOut">
              <a:rPr lang="en-US" smtClean="0"/>
              <a:t>10/19/2018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DF3FE13-ACA0-4E55-98C3-F22223554B7F}" type="slidenum">
              <a:rPr lang="en-US" smtClean="0"/>
              <a:t>‹#›</a:t>
            </a:fld>
            <a:endParaRPr lang="en-US"/>
          </a:p>
        </p:txBody>
      </p:sp>
    </p:spTree>
    <p:extLst>
      <p:ext uri="{BB962C8B-B14F-4D97-AF65-F5344CB8AC3E}">
        <p14:creationId xmlns:p14="http://schemas.microsoft.com/office/powerpoint/2010/main" val="179045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PP_BlueBase_SloGo.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39734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ebappsrv.clackamas.edu/committees/CC/index.aspx?content=info#bod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ebappsrv.clackamas.edu/committees/CC/meetings/AdditionalDocuments/Credit%20Hour%20Calculator.xlsx" TargetMode="External"/><Relationship Id="rId2" Type="http://schemas.openxmlformats.org/officeDocument/2006/relationships/hyperlink" Target="http://webappsrv.clackamas.edu/committees/CC/meetings/AdditionalDocuments/Course%20Revision%20Guidebook%20FINAL%2012-27-15.pdf" TargetMode="External"/><Relationship Id="rId1" Type="http://schemas.openxmlformats.org/officeDocument/2006/relationships/slideLayout" Target="../slideLayouts/slideLayout2.xml"/><Relationship Id="rId5" Type="http://schemas.openxmlformats.org/officeDocument/2006/relationships/hyperlink" Target="http://webappsrv.clackamas.edu/committees/CC/meetings/AdditionalDocuments/Related%20Instruction%20Checklist.docx" TargetMode="External"/><Relationship Id="rId4" Type="http://schemas.openxmlformats.org/officeDocument/2006/relationships/hyperlink" Target="http://webappsrv.clackamas.edu/committees/CC/meetings/AdditionalDocuments/General%20Education%20Certification%20Checklist.docx"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PP_WhiteCoverX.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p:nvPr>
        </p:nvSpPr>
        <p:spPr>
          <a:xfrm>
            <a:off x="914400" y="1905000"/>
            <a:ext cx="7315200" cy="609600"/>
          </a:xfrm>
        </p:spPr>
        <p:txBody>
          <a:bodyPr>
            <a:noAutofit/>
          </a:bodyPr>
          <a:lstStyle/>
          <a:p>
            <a:r>
              <a:rPr lang="en-US" b="1" dirty="0" smtClean="0">
                <a:solidFill>
                  <a:schemeClr val="bg2"/>
                </a:solidFill>
                <a:latin typeface="Arial" panose="020B0604020202020204" pitchFamily="34" charset="0"/>
                <a:cs typeface="Arial" panose="020B0604020202020204" pitchFamily="34" charset="0"/>
              </a:rPr>
              <a:t>Curriculum Committee Orientation</a:t>
            </a:r>
            <a:endParaRPr lang="en-US" b="1"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4474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and Edited Programs</a:t>
            </a:r>
            <a:endParaRPr lang="en-US" dirty="0"/>
          </a:p>
        </p:txBody>
      </p:sp>
      <p:sp>
        <p:nvSpPr>
          <p:cNvPr id="3" name="Content Placeholder 2"/>
          <p:cNvSpPr>
            <a:spLocks noGrp="1"/>
          </p:cNvSpPr>
          <p:nvPr>
            <p:ph idx="1"/>
          </p:nvPr>
        </p:nvSpPr>
        <p:spPr>
          <a:xfrm>
            <a:off x="23191" y="1219200"/>
            <a:ext cx="8229600" cy="3733800"/>
          </a:xfrm>
        </p:spPr>
        <p:txBody>
          <a:bodyPr/>
          <a:lstStyle/>
          <a:p>
            <a:pPr lvl="2"/>
            <a:r>
              <a:rPr lang="en-US" dirty="0" smtClean="0"/>
              <a:t>Dean approval required</a:t>
            </a:r>
          </a:p>
          <a:p>
            <a:pPr lvl="2"/>
            <a:r>
              <a:rPr lang="en-US" dirty="0" smtClean="0"/>
              <a:t> A representative presents new or edited programs to Curriculum Committee</a:t>
            </a:r>
          </a:p>
          <a:p>
            <a:pPr lvl="2"/>
            <a:r>
              <a:rPr lang="en-US" dirty="0" smtClean="0"/>
              <a:t>Curriculum Committee votes on new program or program amendment</a:t>
            </a:r>
          </a:p>
          <a:p>
            <a:pPr lvl="2"/>
            <a:r>
              <a:rPr lang="en-US" dirty="0" smtClean="0"/>
              <a:t>This is one of many approval steps for new programs</a:t>
            </a:r>
          </a:p>
          <a:p>
            <a:pPr lvl="2"/>
            <a:r>
              <a:rPr lang="en-US" dirty="0" smtClean="0"/>
              <a:t>New programs cannot be advertised until approval has be granted by all appropriate parties (President’s Council, The Board, the state, NWCCU)</a:t>
            </a:r>
          </a:p>
          <a:p>
            <a:pPr marL="914400" lvl="2" indent="0">
              <a:buNone/>
            </a:pPr>
            <a:endParaRPr lang="en-US" dirty="0" smtClean="0"/>
          </a:p>
          <a:p>
            <a:pPr lvl="2"/>
            <a:endParaRPr lang="en-US" dirty="0" smtClean="0"/>
          </a:p>
        </p:txBody>
      </p:sp>
    </p:spTree>
    <p:extLst>
      <p:ext uri="{BB962C8B-B14F-4D97-AF65-F5344CB8AC3E}">
        <p14:creationId xmlns:p14="http://schemas.microsoft.com/office/powerpoint/2010/main" val="1053926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Suspended Programs</a:t>
            </a:r>
            <a:endParaRPr lang="en-US" dirty="0"/>
          </a:p>
        </p:txBody>
      </p:sp>
      <p:sp>
        <p:nvSpPr>
          <p:cNvPr id="3" name="Content Placeholder 2"/>
          <p:cNvSpPr>
            <a:spLocks noGrp="1"/>
          </p:cNvSpPr>
          <p:nvPr>
            <p:ph idx="1"/>
          </p:nvPr>
        </p:nvSpPr>
        <p:spPr>
          <a:xfrm>
            <a:off x="-6626" y="1295400"/>
            <a:ext cx="8229600" cy="4525963"/>
          </a:xfrm>
        </p:spPr>
        <p:txBody>
          <a:bodyPr/>
          <a:lstStyle/>
          <a:p>
            <a:pPr lvl="2"/>
            <a:r>
              <a:rPr lang="en-US" dirty="0"/>
              <a:t>Dean approval </a:t>
            </a:r>
            <a:r>
              <a:rPr lang="en-US" dirty="0" smtClean="0"/>
              <a:t>required</a:t>
            </a:r>
          </a:p>
          <a:p>
            <a:pPr lvl="2"/>
            <a:endParaRPr lang="en-US" dirty="0"/>
          </a:p>
          <a:p>
            <a:pPr lvl="2"/>
            <a:r>
              <a:rPr lang="en-US" dirty="0"/>
              <a:t> A representative presents </a:t>
            </a:r>
            <a:r>
              <a:rPr lang="en-US" dirty="0" smtClean="0"/>
              <a:t>why the program is to be suspended </a:t>
            </a:r>
          </a:p>
          <a:p>
            <a:pPr lvl="2"/>
            <a:endParaRPr lang="en-US" dirty="0" smtClean="0"/>
          </a:p>
          <a:p>
            <a:pPr lvl="2"/>
            <a:r>
              <a:rPr lang="en-US" dirty="0" smtClean="0"/>
              <a:t>Curriculum </a:t>
            </a:r>
            <a:r>
              <a:rPr lang="en-US" dirty="0"/>
              <a:t>Committee votes on </a:t>
            </a:r>
            <a:r>
              <a:rPr lang="en-US" dirty="0" smtClean="0"/>
              <a:t>program suspension</a:t>
            </a:r>
          </a:p>
          <a:p>
            <a:pPr lvl="2"/>
            <a:endParaRPr lang="en-US" dirty="0"/>
          </a:p>
          <a:p>
            <a:pPr lvl="2"/>
            <a:r>
              <a:rPr lang="en-US" dirty="0"/>
              <a:t>This is one of many approval steps for </a:t>
            </a:r>
            <a:r>
              <a:rPr lang="en-US" dirty="0" smtClean="0"/>
              <a:t>suspended programs</a:t>
            </a:r>
            <a:endParaRPr lang="en-US" dirty="0"/>
          </a:p>
          <a:p>
            <a:pPr marL="0" indent="0">
              <a:buNone/>
            </a:pPr>
            <a:endParaRPr lang="en-US" dirty="0"/>
          </a:p>
        </p:txBody>
      </p:sp>
    </p:spTree>
    <p:extLst>
      <p:ext uri="{BB962C8B-B14F-4D97-AF65-F5344CB8AC3E}">
        <p14:creationId xmlns:p14="http://schemas.microsoft.com/office/powerpoint/2010/main" val="947139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Informational Items</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Zero Credit Courses</a:t>
            </a:r>
          </a:p>
          <a:p>
            <a:endParaRPr lang="en-US" dirty="0" smtClean="0"/>
          </a:p>
          <a:p>
            <a:r>
              <a:rPr lang="en-US" dirty="0" smtClean="0"/>
              <a:t>New NCTCs</a:t>
            </a:r>
          </a:p>
          <a:p>
            <a:endParaRPr lang="en-US" dirty="0" smtClean="0"/>
          </a:p>
          <a:p>
            <a:r>
              <a:rPr lang="en-US" dirty="0" smtClean="0"/>
              <a:t>Program Learning Outcome edits</a:t>
            </a:r>
            <a:endParaRPr lang="en-US" dirty="0"/>
          </a:p>
        </p:txBody>
      </p:sp>
    </p:spTree>
    <p:extLst>
      <p:ext uri="{BB962C8B-B14F-4D97-AF65-F5344CB8AC3E}">
        <p14:creationId xmlns:p14="http://schemas.microsoft.com/office/powerpoint/2010/main" val="3375533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Approvals</a:t>
            </a:r>
            <a:endParaRPr lang="en-US" dirty="0"/>
          </a:p>
        </p:txBody>
      </p:sp>
      <p:sp>
        <p:nvSpPr>
          <p:cNvPr id="3" name="Content Placeholder 2"/>
          <p:cNvSpPr>
            <a:spLocks noGrp="1"/>
          </p:cNvSpPr>
          <p:nvPr>
            <p:ph idx="1"/>
          </p:nvPr>
        </p:nvSpPr>
        <p:spPr/>
        <p:txBody>
          <a:bodyPr/>
          <a:lstStyle/>
          <a:p>
            <a:pPr marL="0" indent="0">
              <a:buNone/>
            </a:pPr>
            <a:r>
              <a:rPr lang="en-US" dirty="0" smtClean="0"/>
              <a:t>Curriculum Committee approvals affect many areas of the college, including:</a:t>
            </a:r>
          </a:p>
          <a:p>
            <a:r>
              <a:rPr lang="en-US" dirty="0" smtClean="0"/>
              <a:t>Program offerings</a:t>
            </a:r>
          </a:p>
          <a:p>
            <a:r>
              <a:rPr lang="en-US" dirty="0" smtClean="0"/>
              <a:t>Graduation services</a:t>
            </a:r>
          </a:p>
          <a:p>
            <a:r>
              <a:rPr lang="en-US" dirty="0" smtClean="0"/>
              <a:t>Student planning</a:t>
            </a:r>
          </a:p>
          <a:p>
            <a:r>
              <a:rPr lang="en-US" dirty="0" smtClean="0"/>
              <a:t>The Curriculum Office</a:t>
            </a:r>
          </a:p>
          <a:p>
            <a:r>
              <a:rPr lang="en-US" dirty="0" smtClean="0"/>
              <a:t>Scheduling</a:t>
            </a:r>
          </a:p>
          <a:p>
            <a:endParaRPr lang="en-US" dirty="0"/>
          </a:p>
        </p:txBody>
      </p:sp>
    </p:spTree>
    <p:extLst>
      <p:ext uri="{BB962C8B-B14F-4D97-AF65-F5344CB8AC3E}">
        <p14:creationId xmlns:p14="http://schemas.microsoft.com/office/powerpoint/2010/main" val="3759011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738463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a:xfrm>
            <a:off x="685800" y="1295400"/>
            <a:ext cx="8229600" cy="4525963"/>
          </a:xfrm>
        </p:spPr>
        <p:txBody>
          <a:bodyPr>
            <a:normAutofit fontScale="77500" lnSpcReduction="20000"/>
          </a:bodyPr>
          <a:lstStyle/>
          <a:p>
            <a:pPr marL="0" indent="0">
              <a:buNone/>
            </a:pPr>
            <a:r>
              <a:rPr lang="en-US" dirty="0"/>
              <a:t>In supporting the mission of the College, the Curriculum Committee oversees the quality and content of course outlines and transfer and non-transfer degree and certificate requirements in accordance with the policies and guidelines of the Northwest Commission of Colleges and Universities (NWCCU) and other relevant agencies. The committee provides guidance, advocacy, and oversight for curricular issues that are cross-departmental or institutional in scope and impact. The Curriculum Committee works with the Curriculum Office, Instructional Standards &amp; Procedures (ISP) Committee, the Assessment Committee and other college entities as necessary. </a:t>
            </a:r>
          </a:p>
        </p:txBody>
      </p:sp>
    </p:spTree>
    <p:extLst>
      <p:ext uri="{BB962C8B-B14F-4D97-AF65-F5344CB8AC3E}">
        <p14:creationId xmlns:p14="http://schemas.microsoft.com/office/powerpoint/2010/main" val="4006526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Functions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Provide oversight of all new or changed course outlines and program proposals to ensure that academic standards are maintained. </a:t>
            </a:r>
            <a:endParaRPr lang="en-US" dirty="0" smtClean="0"/>
          </a:p>
          <a:p>
            <a:r>
              <a:rPr lang="en-US" dirty="0"/>
              <a:t>Evaluate the impact of curriculum proposals on the College to assure that the curriculum offered is complementary and integrated. </a:t>
            </a:r>
            <a:endParaRPr lang="en-US" dirty="0" smtClean="0"/>
          </a:p>
          <a:p>
            <a:r>
              <a:rPr lang="en-US" dirty="0"/>
              <a:t>Approve or disapprove new or changed course outlines and programs, recommend quality and conformance to best curricular practice throughout the College. </a:t>
            </a:r>
            <a:endParaRPr lang="en-US" dirty="0" smtClean="0"/>
          </a:p>
          <a:p>
            <a:r>
              <a:rPr lang="en-US" dirty="0"/>
              <a:t>Establish, review and revise procedures and guidelines as needed to assure quality and conformance to best curricular practice throughout the College. </a:t>
            </a:r>
          </a:p>
        </p:txBody>
      </p:sp>
    </p:spTree>
    <p:extLst>
      <p:ext uri="{BB962C8B-B14F-4D97-AF65-F5344CB8AC3E}">
        <p14:creationId xmlns:p14="http://schemas.microsoft.com/office/powerpoint/2010/main" val="690102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Outlines</a:t>
            </a:r>
            <a:endParaRPr lang="en-US" dirty="0"/>
          </a:p>
        </p:txBody>
      </p:sp>
      <p:sp>
        <p:nvSpPr>
          <p:cNvPr id="3" name="Content Placeholder 2"/>
          <p:cNvSpPr>
            <a:spLocks noGrp="1"/>
          </p:cNvSpPr>
          <p:nvPr>
            <p:ph idx="1"/>
          </p:nvPr>
        </p:nvSpPr>
        <p:spPr>
          <a:xfrm>
            <a:off x="457200" y="1417638"/>
            <a:ext cx="8229600" cy="3733800"/>
          </a:xfrm>
        </p:spPr>
        <p:txBody>
          <a:bodyPr/>
          <a:lstStyle/>
          <a:p>
            <a:r>
              <a:rPr lang="en-US" dirty="0" smtClean="0"/>
              <a:t>Courses</a:t>
            </a:r>
          </a:p>
          <a:p>
            <a:pPr lvl="2"/>
            <a:r>
              <a:rPr lang="en-US" dirty="0" smtClean="0"/>
              <a:t>New courses		</a:t>
            </a:r>
          </a:p>
          <a:p>
            <a:pPr lvl="2"/>
            <a:r>
              <a:rPr lang="en-US" dirty="0" smtClean="0"/>
              <a:t>Edits</a:t>
            </a:r>
          </a:p>
          <a:p>
            <a:pPr lvl="2"/>
            <a:r>
              <a:rPr lang="en-US" dirty="0" smtClean="0"/>
              <a:t>Inactivation</a:t>
            </a:r>
          </a:p>
          <a:p>
            <a:pPr lvl="2"/>
            <a:r>
              <a:rPr lang="en-US" dirty="0" smtClean="0"/>
              <a:t>Reactivation</a:t>
            </a:r>
          </a:p>
          <a:p>
            <a:pPr lvl="2"/>
            <a:r>
              <a:rPr lang="en-US" dirty="0" smtClean="0"/>
              <a:t>Related Instruction Certification</a:t>
            </a:r>
          </a:p>
          <a:p>
            <a:pPr lvl="2"/>
            <a:r>
              <a:rPr lang="en-US" dirty="0" smtClean="0"/>
              <a:t>General Education Certification</a:t>
            </a:r>
          </a:p>
        </p:txBody>
      </p:sp>
    </p:spTree>
    <p:extLst>
      <p:ext uri="{BB962C8B-B14F-4D97-AF65-F5344CB8AC3E}">
        <p14:creationId xmlns:p14="http://schemas.microsoft.com/office/powerpoint/2010/main" val="1461813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and Edited Courses</a:t>
            </a:r>
            <a:endParaRPr lang="en-US" dirty="0"/>
          </a:p>
        </p:txBody>
      </p:sp>
      <p:sp>
        <p:nvSpPr>
          <p:cNvPr id="3" name="Content Placeholder 2"/>
          <p:cNvSpPr>
            <a:spLocks noGrp="1"/>
          </p:cNvSpPr>
          <p:nvPr>
            <p:ph idx="1"/>
          </p:nvPr>
        </p:nvSpPr>
        <p:spPr>
          <a:xfrm>
            <a:off x="457200" y="1295400"/>
            <a:ext cx="8229600" cy="4525963"/>
          </a:xfrm>
        </p:spPr>
        <p:txBody>
          <a:bodyPr>
            <a:normAutofit fontScale="92500"/>
          </a:bodyPr>
          <a:lstStyle/>
          <a:p>
            <a:r>
              <a:rPr lang="en-US" dirty="0" smtClean="0"/>
              <a:t>Must be reviewed by an outline review team</a:t>
            </a:r>
          </a:p>
          <a:p>
            <a:pPr lvl="1"/>
            <a:r>
              <a:rPr lang="en-US" dirty="0" smtClean="0">
                <a:hlinkClick r:id="rId2"/>
              </a:rPr>
              <a:t>Three teams</a:t>
            </a:r>
            <a:r>
              <a:rPr lang="en-US" dirty="0" smtClean="0"/>
              <a:t>, separated by division</a:t>
            </a:r>
          </a:p>
          <a:p>
            <a:pPr lvl="1"/>
            <a:r>
              <a:rPr lang="en-US" dirty="0" smtClean="0"/>
              <a:t>Each team has a lead</a:t>
            </a:r>
          </a:p>
          <a:p>
            <a:pPr lvl="1"/>
            <a:r>
              <a:rPr lang="en-US" dirty="0" smtClean="0"/>
              <a:t>Each team reviews outlines within their division</a:t>
            </a:r>
          </a:p>
          <a:p>
            <a:pPr lvl="1"/>
            <a:r>
              <a:rPr lang="en-US" dirty="0" smtClean="0"/>
              <a:t>The teams have their own processes of coordinating outline reviews and contacting outline submitters</a:t>
            </a:r>
          </a:p>
          <a:p>
            <a:r>
              <a:rPr lang="en-US" dirty="0" smtClean="0"/>
              <a:t>New courses must also have Dean approval</a:t>
            </a:r>
          </a:p>
          <a:p>
            <a:pPr lvl="1"/>
            <a:r>
              <a:rPr lang="en-US" dirty="0" smtClean="0"/>
              <a:t>Curriculum Office checks this information</a:t>
            </a:r>
            <a:endParaRPr lang="en-US" dirty="0"/>
          </a:p>
        </p:txBody>
      </p:sp>
    </p:spTree>
    <p:extLst>
      <p:ext uri="{BB962C8B-B14F-4D97-AF65-F5344CB8AC3E}">
        <p14:creationId xmlns:p14="http://schemas.microsoft.com/office/powerpoint/2010/main" val="2609739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Look For</a:t>
            </a:r>
            <a:br>
              <a:rPr lang="en-US" dirty="0" smtClean="0"/>
            </a:br>
            <a:endParaRPr lang="en-US" dirty="0"/>
          </a:p>
        </p:txBody>
      </p:sp>
      <p:sp>
        <p:nvSpPr>
          <p:cNvPr id="3" name="Content Placeholder 2"/>
          <p:cNvSpPr>
            <a:spLocks noGrp="1"/>
          </p:cNvSpPr>
          <p:nvPr>
            <p:ph idx="1"/>
          </p:nvPr>
        </p:nvSpPr>
        <p:spPr>
          <a:xfrm>
            <a:off x="457200" y="1417638"/>
            <a:ext cx="8229600" cy="4525963"/>
          </a:xfrm>
        </p:spPr>
        <p:txBody>
          <a:bodyPr/>
          <a:lstStyle/>
          <a:p>
            <a:r>
              <a:rPr lang="en-US" dirty="0" smtClean="0"/>
              <a:t>Typos</a:t>
            </a:r>
          </a:p>
          <a:p>
            <a:r>
              <a:rPr lang="en-US" dirty="0" smtClean="0"/>
              <a:t>Contact hours to </a:t>
            </a:r>
            <a:r>
              <a:rPr lang="en-US" dirty="0" smtClean="0"/>
              <a:t>credits</a:t>
            </a:r>
            <a:endParaRPr lang="en-US" dirty="0" smtClean="0"/>
          </a:p>
          <a:p>
            <a:r>
              <a:rPr lang="en-US" dirty="0" smtClean="0"/>
              <a:t>Misleading terminology (</a:t>
            </a:r>
            <a:r>
              <a:rPr lang="en-US" dirty="0" err="1" smtClean="0"/>
              <a:t>ie</a:t>
            </a:r>
            <a:r>
              <a:rPr lang="en-US" dirty="0" smtClean="0"/>
              <a:t>: will learn)</a:t>
            </a:r>
          </a:p>
          <a:p>
            <a:r>
              <a:rPr lang="en-US" dirty="0" smtClean="0"/>
              <a:t>Bloom’s Taxonomy</a:t>
            </a:r>
          </a:p>
          <a:p>
            <a:r>
              <a:rPr lang="en-US" dirty="0" smtClean="0"/>
              <a:t>SLOs can be assessed</a:t>
            </a:r>
          </a:p>
          <a:p>
            <a:r>
              <a:rPr lang="en-US" dirty="0" smtClean="0"/>
              <a:t>Library Resources</a:t>
            </a:r>
          </a:p>
          <a:p>
            <a:pPr lvl="1"/>
            <a:r>
              <a:rPr lang="en-US" dirty="0" smtClean="0"/>
              <a:t>In most cases yes</a:t>
            </a:r>
          </a:p>
        </p:txBody>
      </p:sp>
    </p:spTree>
    <p:extLst>
      <p:ext uri="{BB962C8B-B14F-4D97-AF65-F5344CB8AC3E}">
        <p14:creationId xmlns:p14="http://schemas.microsoft.com/office/powerpoint/2010/main" val="36248940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Course Inactivation and Reinstatement</a:t>
            </a:r>
            <a:endParaRPr lang="en-US" dirty="0"/>
          </a:p>
        </p:txBody>
      </p:sp>
      <p:sp>
        <p:nvSpPr>
          <p:cNvPr id="3" name="Content Placeholder 2"/>
          <p:cNvSpPr>
            <a:spLocks noGrp="1"/>
          </p:cNvSpPr>
          <p:nvPr>
            <p:ph idx="1"/>
          </p:nvPr>
        </p:nvSpPr>
        <p:spPr>
          <a:xfrm>
            <a:off x="487017" y="1524000"/>
            <a:ext cx="8229600" cy="4525963"/>
          </a:xfrm>
        </p:spPr>
        <p:txBody>
          <a:bodyPr>
            <a:normAutofit lnSpcReduction="10000"/>
          </a:bodyPr>
          <a:lstStyle/>
          <a:p>
            <a:r>
              <a:rPr lang="en-US" dirty="0" smtClean="0"/>
              <a:t>A course inactivation does not need to go to the review teams</a:t>
            </a:r>
          </a:p>
          <a:p>
            <a:r>
              <a:rPr lang="en-US" dirty="0" smtClean="0"/>
              <a:t>Reactivations need to go through the course edit process</a:t>
            </a:r>
          </a:p>
          <a:p>
            <a:r>
              <a:rPr lang="en-US" dirty="0" smtClean="0"/>
              <a:t>Dean approval is </a:t>
            </a:r>
            <a:r>
              <a:rPr lang="en-US" dirty="0" smtClean="0"/>
              <a:t>needed </a:t>
            </a:r>
            <a:r>
              <a:rPr lang="en-US" dirty="0" smtClean="0"/>
              <a:t>for a course inactivation or reinstatement</a:t>
            </a:r>
          </a:p>
          <a:p>
            <a:r>
              <a:rPr lang="en-US" dirty="0" smtClean="0"/>
              <a:t>The department that is requesting the inactivation or reinstatement must present to curriculum committee</a:t>
            </a:r>
          </a:p>
          <a:p>
            <a:pPr marL="0" indent="0">
              <a:buNone/>
            </a:pPr>
            <a:endParaRPr lang="en-US" dirty="0"/>
          </a:p>
        </p:txBody>
      </p:sp>
    </p:spTree>
    <p:extLst>
      <p:ext uri="{BB962C8B-B14F-4D97-AF65-F5344CB8AC3E}">
        <p14:creationId xmlns:p14="http://schemas.microsoft.com/office/powerpoint/2010/main" val="3803618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lstStyle/>
          <a:p>
            <a:r>
              <a:rPr lang="en-US" dirty="0" smtClean="0"/>
              <a:t>General Education and Related Instruction Certification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outline must be approved by Curriculum Committee</a:t>
            </a:r>
          </a:p>
          <a:p>
            <a:r>
              <a:rPr lang="en-US" dirty="0" smtClean="0"/>
              <a:t>After Committee approval the General Education or Related Instruction sub-committee will review the outline</a:t>
            </a:r>
          </a:p>
          <a:p>
            <a:r>
              <a:rPr lang="en-US" dirty="0" smtClean="0"/>
              <a:t>The sub-committee will bring a recommendation to the full committee</a:t>
            </a:r>
          </a:p>
          <a:p>
            <a:r>
              <a:rPr lang="en-US" dirty="0" smtClean="0"/>
              <a:t>The full committee will vote if the recommendation is to grant certification</a:t>
            </a:r>
            <a:endParaRPr lang="en-US" dirty="0"/>
          </a:p>
        </p:txBody>
      </p:sp>
    </p:spTree>
    <p:extLst>
      <p:ext uri="{BB962C8B-B14F-4D97-AF65-F5344CB8AC3E}">
        <p14:creationId xmlns:p14="http://schemas.microsoft.com/office/powerpoint/2010/main" val="4256804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Review Resources</a:t>
            </a:r>
            <a:br>
              <a:rPr lang="en-US" dirty="0" smtClean="0"/>
            </a:br>
            <a:endParaRPr lang="en-US" dirty="0"/>
          </a:p>
        </p:txBody>
      </p:sp>
      <p:sp>
        <p:nvSpPr>
          <p:cNvPr id="3" name="Content Placeholder 2"/>
          <p:cNvSpPr>
            <a:spLocks noGrp="1"/>
          </p:cNvSpPr>
          <p:nvPr>
            <p:ph idx="1"/>
          </p:nvPr>
        </p:nvSpPr>
        <p:spPr/>
        <p:txBody>
          <a:bodyPr/>
          <a:lstStyle/>
          <a:p>
            <a:pPr>
              <a:lnSpc>
                <a:spcPct val="150000"/>
              </a:lnSpc>
            </a:pPr>
            <a:r>
              <a:rPr lang="en-US" dirty="0" smtClean="0">
                <a:hlinkClick r:id="rId2"/>
              </a:rPr>
              <a:t>Course Revision Guidebook</a:t>
            </a:r>
            <a:endParaRPr lang="en-US" dirty="0" smtClean="0"/>
          </a:p>
          <a:p>
            <a:pPr>
              <a:lnSpc>
                <a:spcPct val="150000"/>
              </a:lnSpc>
            </a:pPr>
            <a:r>
              <a:rPr lang="en-US" dirty="0" smtClean="0">
                <a:hlinkClick r:id="rId3"/>
              </a:rPr>
              <a:t>Credit Hour Calculator</a:t>
            </a:r>
            <a:endParaRPr lang="en-US" dirty="0" smtClean="0"/>
          </a:p>
          <a:p>
            <a:pPr>
              <a:lnSpc>
                <a:spcPct val="150000"/>
              </a:lnSpc>
            </a:pPr>
            <a:r>
              <a:rPr lang="en-US" dirty="0" smtClean="0">
                <a:hlinkClick r:id="rId4"/>
              </a:rPr>
              <a:t>General Education Certification Checklist</a:t>
            </a:r>
            <a:endParaRPr lang="en-US" dirty="0" smtClean="0"/>
          </a:p>
          <a:p>
            <a:pPr>
              <a:lnSpc>
                <a:spcPct val="150000"/>
              </a:lnSpc>
            </a:pPr>
            <a:r>
              <a:rPr lang="en-US" dirty="0" smtClean="0">
                <a:hlinkClick r:id="rId5"/>
              </a:rPr>
              <a:t>Related Instruction Certification Checklist</a:t>
            </a:r>
            <a:endParaRPr lang="en-US" dirty="0"/>
          </a:p>
        </p:txBody>
      </p:sp>
    </p:spTree>
    <p:extLst>
      <p:ext uri="{BB962C8B-B14F-4D97-AF65-F5344CB8AC3E}">
        <p14:creationId xmlns:p14="http://schemas.microsoft.com/office/powerpoint/2010/main" val="1476380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1027</TotalTime>
  <Words>536</Words>
  <Application>Microsoft Office PowerPoint</Application>
  <PresentationFormat>On-screen Show (4:3)</PresentationFormat>
  <Paragraphs>77</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Curriculum Committee Orientation</vt:lpstr>
      <vt:lpstr>Mission</vt:lpstr>
      <vt:lpstr>Primary Functions</vt:lpstr>
      <vt:lpstr>Course Outlines</vt:lpstr>
      <vt:lpstr>New and Edited Courses</vt:lpstr>
      <vt:lpstr>Things to Look For </vt:lpstr>
      <vt:lpstr>Course Inactivation and Reinstatement</vt:lpstr>
      <vt:lpstr>General Education and Related Instruction Certification</vt:lpstr>
      <vt:lpstr>Outline Review Resources </vt:lpstr>
      <vt:lpstr>New and Edited Programs</vt:lpstr>
      <vt:lpstr>Suspended Programs</vt:lpstr>
      <vt:lpstr>Informational Items</vt:lpstr>
      <vt:lpstr>Importance of Approvals</vt:lpstr>
      <vt:lpstr>Questions?</vt:lpstr>
    </vt:vector>
  </TitlesOfParts>
  <Company>Clackamas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Dru Urbassik</cp:lastModifiedBy>
  <cp:revision>123</cp:revision>
  <cp:lastPrinted>2015-07-23T19:36:20Z</cp:lastPrinted>
  <dcterms:created xsi:type="dcterms:W3CDTF">2015-07-20T21:46:48Z</dcterms:created>
  <dcterms:modified xsi:type="dcterms:W3CDTF">2018-10-19T13:55:10Z</dcterms:modified>
</cp:coreProperties>
</file>